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8" r:id="rId2"/>
    <p:sldId id="276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9" r:id="rId23"/>
    <p:sldId id="286" r:id="rId24"/>
    <p:sldId id="287" r:id="rId25"/>
    <p:sldId id="288" r:id="rId26"/>
    <p:sldId id="292" r:id="rId27"/>
    <p:sldId id="291" r:id="rId28"/>
    <p:sldId id="290" r:id="rId29"/>
    <p:sldId id="293" r:id="rId30"/>
    <p:sldId id="294" r:id="rId31"/>
    <p:sldId id="295" r:id="rId32"/>
    <p:sldId id="301" r:id="rId33"/>
    <p:sldId id="296" r:id="rId34"/>
    <p:sldId id="298" r:id="rId35"/>
    <p:sldId id="297" r:id="rId36"/>
    <p:sldId id="299" r:id="rId37"/>
    <p:sldId id="302" r:id="rId38"/>
    <p:sldId id="300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</p:sldIdLst>
  <p:sldSz cx="12192000" cy="6858000"/>
  <p:notesSz cx="6858000" cy="9144000"/>
  <p:embeddedFontLst>
    <p:embeddedFont>
      <p:font typeface="Montserrat" panose="020B0604020202020204" charset="-52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64F0344-76AA-43CE-9363-DD3F6306EDAD}">
          <p14:sldIdLst>
            <p14:sldId id="258"/>
            <p14:sldId id="276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9"/>
            <p14:sldId id="286"/>
            <p14:sldId id="287"/>
            <p14:sldId id="288"/>
            <p14:sldId id="292"/>
            <p14:sldId id="291"/>
            <p14:sldId id="290"/>
            <p14:sldId id="293"/>
            <p14:sldId id="294"/>
            <p14:sldId id="295"/>
            <p14:sldId id="301"/>
            <p14:sldId id="296"/>
            <p14:sldId id="298"/>
            <p14:sldId id="297"/>
            <p14:sldId id="299"/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0EB"/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7"/>
  </p:normalViewPr>
  <p:slideViewPr>
    <p:cSldViewPr snapToGrid="0" showGuides="1">
      <p:cViewPr varScale="1">
        <p:scale>
          <a:sx n="98" d="100"/>
          <a:sy n="98" d="100"/>
        </p:scale>
        <p:origin x="110" y="11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9244709" cy="1200329"/>
          </a:xfrm>
        </p:spPr>
        <p:txBody>
          <a:bodyPr/>
          <a:lstStyle/>
          <a:p>
            <a:r>
              <a:rPr lang="ru-RU" dirty="0" err="1"/>
              <a:t>Свёрточные</a:t>
            </a:r>
            <a:r>
              <a:rPr lang="ru-RU" dirty="0"/>
              <a:t> нейронные сети: базовые концепции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0DA2F-D5FD-8187-A167-5103E7D3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E774C3-720E-730A-1124-98B32553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каналов много?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8136F6-8B05-383A-6FD7-693551066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928812"/>
            <a:ext cx="6772275" cy="300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0ED87-0FE5-290A-5182-8F53100D3F3B}"/>
              </a:ext>
            </a:extLst>
          </p:cNvPr>
          <p:cNvSpPr txBox="1"/>
          <p:nvPr/>
        </p:nvSpPr>
        <p:spPr>
          <a:xfrm>
            <a:off x="2762028" y="5551211"/>
            <a:ext cx="672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Затем превращение в один выход.</a:t>
            </a:r>
          </a:p>
        </p:txBody>
      </p:sp>
    </p:spTree>
    <p:extLst>
      <p:ext uri="{BB962C8B-B14F-4D97-AF65-F5344CB8AC3E}">
        <p14:creationId xmlns:p14="http://schemas.microsoft.com/office/powerpoint/2010/main" val="90840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E6377-1A94-AE00-E9C9-68B9DD9DE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1963D-020B-7E4E-0652-61A1CB7A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много каналов?</a:t>
            </a:r>
          </a:p>
        </p:txBody>
      </p:sp>
    </p:spTree>
    <p:extLst>
      <p:ext uri="{BB962C8B-B14F-4D97-AF65-F5344CB8AC3E}">
        <p14:creationId xmlns:p14="http://schemas.microsoft.com/office/powerpoint/2010/main" val="277253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17E3D-D5B7-4A7A-2453-4FE7E1DF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7EF86-136E-3892-7ACE-DF04028D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много каналов?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5B9A95-5017-0C18-82E7-846D80C5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990725"/>
            <a:ext cx="54959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41945-50A5-B95B-2A8F-3D056CD7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Область восприятия и её влияние на слои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84E6EC-A428-47BB-648C-6FED75C0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1714500"/>
            <a:ext cx="46386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2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1EEDE-7F22-F036-9B2D-4BB2C0D9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6AB37-E8E5-7B06-8BA1-47A3EE1D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8C846A-5A0D-46D1-AF16-80CA0B12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1814512"/>
            <a:ext cx="45434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B77E-C41E-AB01-162E-3C891BD2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D34576-8A2B-23FB-3CA1-A4E7AF862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</a:t>
            </a:r>
            <a:r>
              <a:rPr lang="en-US" dirty="0"/>
              <a:t> </a:t>
            </a:r>
            <a:r>
              <a:rPr lang="ru-RU" dirty="0"/>
              <a:t>сетях</a:t>
            </a:r>
          </a:p>
        </p:txBody>
      </p:sp>
    </p:spTree>
    <p:extLst>
      <p:ext uri="{BB962C8B-B14F-4D97-AF65-F5344CB8AC3E}">
        <p14:creationId xmlns:p14="http://schemas.microsoft.com/office/powerpoint/2010/main" val="297658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7AF0C-15E7-16BF-F4DA-2EAF2941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1A69E-9176-B394-4A2A-8025F917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26E875-E97C-CDC8-3D24-112FDDD1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966912"/>
            <a:ext cx="9305925" cy="2924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4CBA7-5E69-B6A8-5766-C70A277CB335}"/>
              </a:ext>
            </a:extLst>
          </p:cNvPr>
          <p:cNvSpPr txBox="1"/>
          <p:nvPr/>
        </p:nvSpPr>
        <p:spPr>
          <a:xfrm>
            <a:off x="3047999" y="518151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LeCun, Yann, Léon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Bottou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Yoshua Bengio, and Patrick Haffner. "Gradient-based learning applied to document recognition."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86, no. 11 (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1998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): 2278-2324.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078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52BDE-F2B2-03CF-27D9-40177738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2E10FE-48B5-3FC3-0A08-2BF1665D0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8612" y="1532734"/>
            <a:ext cx="6307953" cy="2416046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ru-RU" dirty="0" err="1"/>
              <a:t>ImageNet</a:t>
            </a:r>
            <a:r>
              <a:rPr lang="ru-RU" dirty="0"/>
              <a:t> — проект по созданию и сопровождению массивной базы данных аннотированных изображений, предназначенной для отработки и тестирования методов распознавания образов и машинного зрения.</a:t>
            </a:r>
            <a:endParaRPr lang="en-US" dirty="0"/>
          </a:p>
          <a:p>
            <a:endParaRPr lang="en-US" dirty="0"/>
          </a:p>
          <a:p>
            <a:r>
              <a:rPr lang="en-US" dirty="0"/>
              <a:t>1000 </a:t>
            </a:r>
            <a:r>
              <a:rPr lang="ru-RU" dirty="0"/>
              <a:t>классов</a:t>
            </a:r>
          </a:p>
          <a:p>
            <a:r>
              <a:rPr lang="ru-RU" dirty="0"/>
              <a:t>1 281 167 изображений на обучении</a:t>
            </a:r>
          </a:p>
          <a:p>
            <a:r>
              <a:rPr lang="ru-RU" dirty="0"/>
              <a:t>50000 валидация</a:t>
            </a:r>
          </a:p>
          <a:p>
            <a:r>
              <a:rPr lang="ru-RU" dirty="0"/>
              <a:t>100000 тест</a:t>
            </a:r>
            <a:endParaRPr lang="en-US" dirty="0"/>
          </a:p>
        </p:txBody>
      </p:sp>
      <p:pic>
        <p:nvPicPr>
          <p:cNvPr id="2050" name="Picture 2" descr="An Introduction to ImageNet">
            <a:extLst>
              <a:ext uri="{FF2B5EF4-FFF2-40B4-BE49-F238E27FC236}">
                <a16:creationId xmlns:a16="http://schemas.microsoft.com/office/drawing/2014/main" id="{1F07FF35-BB9E-71A0-4E4B-EE630DE2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823583"/>
            <a:ext cx="8271780" cy="28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8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42C31-E9DB-7732-A878-BB8F679B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AF20AC-5187-3760-92EF-35098F85E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05" y="1152525"/>
            <a:ext cx="10804819" cy="424006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444877-0B38-B355-42C9-07C5F3E5AF24}"/>
              </a:ext>
            </a:extLst>
          </p:cNvPr>
          <p:cNvSpPr/>
          <p:nvPr/>
        </p:nvSpPr>
        <p:spPr>
          <a:xfrm>
            <a:off x="8467725" y="1304925"/>
            <a:ext cx="365760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814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8F0A-FBEC-654C-E1B3-9C810103E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92AAD-A48C-168A-AF58-2B61DB01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0F82D4-287D-C834-2F82-4AFB6E9E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03945"/>
            <a:ext cx="11096625" cy="36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3F501A1-7276-8CF6-E869-3516802BB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 свёртке</a:t>
            </a:r>
          </a:p>
        </p:txBody>
      </p:sp>
    </p:spTree>
    <p:extLst>
      <p:ext uri="{BB962C8B-B14F-4D97-AF65-F5344CB8AC3E}">
        <p14:creationId xmlns:p14="http://schemas.microsoft.com/office/powerpoint/2010/main" val="253802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16FA0-AF12-07C7-F916-232495682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6EFE5-E7D1-8F4D-D01A-468A1884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C6945C-EE66-EC17-CB14-5A99FDA6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1581683"/>
            <a:ext cx="9782175" cy="47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E82A8-1EC7-5CBE-BE7E-ADB62DA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278AC4-B98F-E008-0F10-7B265486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2194586"/>
            <a:ext cx="10144125" cy="33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34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2E925-7D70-71A3-F805-9EC494C1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34799-66BA-0B4C-AFC7-8FA02DAF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9" y="1356533"/>
            <a:ext cx="8805862" cy="496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7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DA7DD-6031-40F5-903E-5EB5FB27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8F40A2-D611-E8F2-BDD4-3E0BB52A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40" y="1511914"/>
            <a:ext cx="4456905" cy="4907936"/>
          </a:xfrm>
          <a:prstGeom prst="rect">
            <a:avLst/>
          </a:prstGeom>
        </p:spPr>
      </p:pic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D7FBE7D3-0022-26C4-6C85-5111E7FD98C3}"/>
              </a:ext>
            </a:extLst>
          </p:cNvPr>
          <p:cNvSpPr/>
          <p:nvPr/>
        </p:nvSpPr>
        <p:spPr>
          <a:xfrm>
            <a:off x="4229100" y="2971800"/>
            <a:ext cx="333375" cy="3267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56CE4-1F10-7F65-1300-C04BF5F50B0C}"/>
              </a:ext>
            </a:extLst>
          </p:cNvPr>
          <p:cNvSpPr txBox="1"/>
          <p:nvPr/>
        </p:nvSpPr>
        <p:spPr>
          <a:xfrm>
            <a:off x="200025" y="3594561"/>
            <a:ext cx="3943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N </a:t>
            </a:r>
            <a:r>
              <a:rPr lang="ru-RU" sz="2800" dirty="0">
                <a:latin typeface="Montserrat" panose="00000500000000000000" pitchFamily="2" charset="-52"/>
              </a:rPr>
              <a:t>таких блоков</a:t>
            </a:r>
          </a:p>
          <a:p>
            <a:r>
              <a:rPr lang="ru-RU" sz="2800" dirty="0">
                <a:latin typeface="Montserrat" panose="00000500000000000000" pitchFamily="2" charset="-52"/>
              </a:rPr>
              <a:t>Отсюда: </a:t>
            </a:r>
            <a:r>
              <a:rPr lang="en-US" sz="2800" dirty="0">
                <a:latin typeface="Montserrat" panose="00000500000000000000" pitchFamily="2" charset="-52"/>
              </a:rPr>
              <a:t>VGG-16, VGG-19 </a:t>
            </a:r>
            <a:r>
              <a:rPr lang="ru-RU" sz="2800" dirty="0">
                <a:latin typeface="Montserrat" panose="00000500000000000000" pitchFamily="2" charset="-52"/>
              </a:rPr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210805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E0445-55CB-12C2-DD81-EDBDA820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D12318-5C58-4E7E-29A4-E3FBD5A8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181100"/>
            <a:ext cx="86201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39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75CE4-997B-C9B2-8167-775568F7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3х3?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107B61-E82E-CDCD-676C-78317319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2152649"/>
            <a:ext cx="741045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E74FD-834C-A3FF-5B59-23A1C06243BD}"/>
              </a:ext>
            </a:extLst>
          </p:cNvPr>
          <p:cNvSpPr txBox="1"/>
          <p:nvPr/>
        </p:nvSpPr>
        <p:spPr>
          <a:xfrm>
            <a:off x="790575" y="2850802"/>
            <a:ext cx="3943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Одна и та же рецептивная область, но где меньше параметров?</a:t>
            </a:r>
          </a:p>
        </p:txBody>
      </p:sp>
    </p:spTree>
    <p:extLst>
      <p:ext uri="{BB962C8B-B14F-4D97-AF65-F5344CB8AC3E}">
        <p14:creationId xmlns:p14="http://schemas.microsoft.com/office/powerpoint/2010/main" val="788492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73A7F-1785-3E75-E6FB-E5D8A4A4B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A7E00-2AAB-C03F-482C-9305A8D6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13C0E0-CA82-81C9-E984-EAE47DF5E8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E650CE-5E96-EE62-8729-9A5657FB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62" y="2357437"/>
            <a:ext cx="1971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7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19206-1F53-91EA-1383-604D53D3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7184-A18A-165F-0A6B-287E78B7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F04B-789E-790D-A0D6-81495AC170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256*13*13*4096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8B5A55-90DA-47ED-EA6F-50A50B93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62" y="2357437"/>
            <a:ext cx="1971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6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DA16A-F02A-CFD5-2F70-A49EA5CD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5E39-403F-D38D-2688-EF90C7D00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/>
              <a:t>VGG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A12372-A89E-5F17-7BA1-B8DB1D7B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87" y="2952750"/>
            <a:ext cx="56102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76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B51B6-FD25-1C6E-EB8B-32A5743D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37405-A251-2516-3662-08765DDC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7AB9AE-0639-55B0-2C4F-C998E0CC3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/>
              <a:t>VGG – 512*7*7*4096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128DDE-CD6C-51D4-666E-54A6217E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87" y="2952750"/>
            <a:ext cx="56102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08B3B-D4D1-ADE0-098F-7DB7CB96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свёртка?</a:t>
            </a:r>
          </a:p>
        </p:txBody>
      </p:sp>
      <p:pic>
        <p:nvPicPr>
          <p:cNvPr id="1028" name="Picture 4" descr="convolve">
            <a:extLst>
              <a:ext uri="{FF2B5EF4-FFF2-40B4-BE49-F238E27FC236}">
                <a16:creationId xmlns:a16="http://schemas.microsoft.com/office/drawing/2014/main" id="{623D6C69-4D33-BBAC-E3D1-7D000A6A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747838"/>
            <a:ext cx="71437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73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D3ECF-154B-7815-1783-F80A7CD6B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8456F-A353-77F5-92F9-5BE7D6E4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Свёртки 1х1 – </a:t>
            </a:r>
            <a:r>
              <a:rPr lang="en-US" dirty="0" err="1"/>
              <a:t>NiN</a:t>
            </a:r>
            <a:r>
              <a:rPr lang="ru-RU" dirty="0"/>
              <a:t>-блок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7297CD-3137-20D1-56AA-B41542B6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262063"/>
            <a:ext cx="6581775" cy="25101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D5528D-A6B5-0970-1176-5E11F9C7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3937785"/>
            <a:ext cx="6482559" cy="23106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397B4D-8F76-C086-3744-7A55291AA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517" y="2517117"/>
            <a:ext cx="3937890" cy="24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87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37C6-1C38-4885-2B36-7DC9D8DBE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41772-5AB3-AEED-A6E3-3F47C5DB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average poling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A3647F-14DB-7DBE-7AA7-31056B9D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876550"/>
            <a:ext cx="5215664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74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AB4F-6C61-FBA1-55FA-B3B650C0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6FE95-C873-067D-F907-7E3D7425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average poling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5CC30C-FC49-4088-C769-4EC6531A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876550"/>
            <a:ext cx="5215664" cy="2390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3DC8CD-3EC6-5599-8C53-6712DFA9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98" y="2686050"/>
            <a:ext cx="4287747" cy="249555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A3288EAC-68AE-C210-0F58-1C566EC1565E}"/>
              </a:ext>
            </a:extLst>
          </p:cNvPr>
          <p:cNvSpPr/>
          <p:nvPr/>
        </p:nvSpPr>
        <p:spPr>
          <a:xfrm>
            <a:off x="6096000" y="3724275"/>
            <a:ext cx="600075" cy="5232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414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A6597-4989-E719-B371-ED116B8F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BCA31-B798-989F-FBE8-EE767C1E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56" y="1562100"/>
            <a:ext cx="10475293" cy="40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3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86C6A-CCB3-62D3-E014-A699BBD91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8EE13-39E6-A4D9-997E-B5303DB5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  <a:endParaRPr lang="ru-RU" dirty="0"/>
          </a:p>
        </p:txBody>
      </p:sp>
      <p:pic>
        <p:nvPicPr>
          <p:cNvPr id="4098" name="Picture 2" descr="GoogLeNet network with all the bells and whistles | Download Scientific  Diagram">
            <a:extLst>
              <a:ext uri="{FF2B5EF4-FFF2-40B4-BE49-F238E27FC236}">
                <a16:creationId xmlns:a16="http://schemas.microsoft.com/office/drawing/2014/main" id="{1F658484-E8C8-6291-F2EB-850719563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92407" y="-2138102"/>
            <a:ext cx="2600325" cy="116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04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87C9E-B2B7-B25E-5021-0AA95C06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  <a:endParaRPr lang="ru-RU" dirty="0"/>
          </a:p>
        </p:txBody>
      </p:sp>
      <p:pic>
        <p:nvPicPr>
          <p:cNvPr id="3074" name="Picture 2" descr="Basic architecture of inception block | Download Scientific ...">
            <a:extLst>
              <a:ext uri="{FF2B5EF4-FFF2-40B4-BE49-F238E27FC236}">
                <a16:creationId xmlns:a16="http://schemas.microsoft.com/office/drawing/2014/main" id="{86177134-BB82-19A8-84E8-C5CDE298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2457450"/>
            <a:ext cx="48196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785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D55F3-2B9B-26A2-1A0D-C548556D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глубины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B2B1DF-4CF6-E4B1-D120-BE9ACCD6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82" y="2362199"/>
            <a:ext cx="4733925" cy="27846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089143-27BA-910B-5F9D-897548C3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62" y="2362199"/>
            <a:ext cx="4958782" cy="27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A88B5-1E89-18D1-26D0-EC68E038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B571B-A459-9F12-C306-8F207C68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Прямые связи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1B631C-2922-E2EC-083D-8F10FA83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76325"/>
            <a:ext cx="7291387" cy="250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262D-D5C3-EF4A-FD8C-A7593DED2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16F4C-00A8-0CBA-2F9D-9BD07F66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Прямые связи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29C4FA-79C8-5B75-C069-B8308875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76325"/>
            <a:ext cx="7291387" cy="2505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F6F47F-0E54-5E59-1D18-683B47EC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870" y="4061763"/>
            <a:ext cx="9212259" cy="2505685"/>
          </a:xfrm>
          <a:prstGeom prst="rect">
            <a:avLst/>
          </a:prstGeom>
        </p:spPr>
      </p:pic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0F5469E9-B1E1-EC4F-8302-607510115334}"/>
              </a:ext>
            </a:extLst>
          </p:cNvPr>
          <p:cNvSpPr/>
          <p:nvPr/>
        </p:nvSpPr>
        <p:spPr>
          <a:xfrm>
            <a:off x="5724525" y="3352800"/>
            <a:ext cx="371475" cy="5238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565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ACF8C-8E65-EF5A-953D-DAAE349F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D5EFFB-059C-673C-D0F2-E86F7437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19100"/>
            <a:ext cx="48196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1956F-90CA-2313-D813-9794E7E4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свёрток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6E89D0-5AC6-E0FF-5002-B44AD370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548815"/>
            <a:ext cx="7753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DB08C-0714-BBB7-5A2A-68FCAFE7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E5095-E2C3-11DE-EA1A-80BA9EF3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592AA5-D646-3029-D8DA-7CDE010C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19100"/>
            <a:ext cx="4819650" cy="601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AE8C83-4E6D-14D2-9BE5-B19AC129B62D}"/>
              </a:ext>
            </a:extLst>
          </p:cNvPr>
          <p:cNvSpPr txBox="1"/>
          <p:nvPr/>
        </p:nvSpPr>
        <p:spPr>
          <a:xfrm>
            <a:off x="2886075" y="1571625"/>
            <a:ext cx="2076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accent3"/>
                </a:solidFill>
                <a:latin typeface="Montserrat" panose="00000500000000000000" pitchFamily="2" charset="-52"/>
              </a:rPr>
              <a:t>КАНАЛЫ!</a:t>
            </a:r>
          </a:p>
        </p:txBody>
      </p:sp>
    </p:spTree>
    <p:extLst>
      <p:ext uri="{BB962C8B-B14F-4D97-AF65-F5344CB8AC3E}">
        <p14:creationId xmlns:p14="http://schemas.microsoft.com/office/powerpoint/2010/main" val="3256754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8AD-008C-7E8E-0C9E-33A11AFA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45BFF-949E-3A55-CD6D-EAA355FE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FC2DAF-6CF1-28AB-9F93-DCCB703C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419100"/>
            <a:ext cx="70294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7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AF77-F6A9-D75A-44EA-CD7F0935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2BC38-92A0-FD06-C110-E8DE3D37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1844A3-B2B0-90A5-0CE7-D4875D85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785849"/>
            <a:ext cx="10591800" cy="39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75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C8BD8-0278-F89E-1611-6E9CA3A49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9E3BC-50B3-8E58-2538-EA39DA7B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F87285-32F2-8BCA-6D01-61927E35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71637"/>
            <a:ext cx="6629400" cy="351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46554-5677-1E56-4809-805E0179BDFF}"/>
              </a:ext>
            </a:extLst>
          </p:cNvPr>
          <p:cNvSpPr txBox="1"/>
          <p:nvPr/>
        </p:nvSpPr>
        <p:spPr>
          <a:xfrm>
            <a:off x="2352675" y="5019675"/>
            <a:ext cx="9148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Нужно поддерживать одинаковую </a:t>
            </a:r>
            <a:r>
              <a:rPr lang="ru-RU" sz="2800" dirty="0" err="1">
                <a:latin typeface="Montserrat" panose="00000500000000000000" pitchFamily="2" charset="-52"/>
              </a:rPr>
              <a:t>канальность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19192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B012E-E51A-D647-30DF-9EE74DCC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EA7B8B-A80B-2913-7222-AAF2E96D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4" y="2466975"/>
            <a:ext cx="10731166" cy="24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2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21349-FE68-B948-BA55-CD315866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5122" name="Picture 2" descr="What is EfficientNet? The Ultimate Guide.">
            <a:extLst>
              <a:ext uri="{FF2B5EF4-FFF2-40B4-BE49-F238E27FC236}">
                <a16:creationId xmlns:a16="http://schemas.microsoft.com/office/drawing/2014/main" id="{B9E56879-0DF0-3BDF-9E0C-81A86E11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1752600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932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BD2B9-40B4-F4AE-A2E0-7C7599DE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F4142-46CC-5FB9-BDAB-25E68F00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6146" name="Picture 2" descr="EfficientNet Explained | Papers With Code">
            <a:extLst>
              <a:ext uri="{FF2B5EF4-FFF2-40B4-BE49-F238E27FC236}">
                <a16:creationId xmlns:a16="http://schemas.microsoft.com/office/drawing/2014/main" id="{93BF715F-97BB-C44F-D95F-A1098215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08" y="1514474"/>
            <a:ext cx="9421091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07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A445E-8198-D797-3D6C-5515DCA6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61D5C-8172-A73A-15FF-A1D2EA9C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7170" name="Picture 2" descr="EfficientNet: Rethinking Model Scaling for Convolutional Neural Networks |  Papers With Code">
            <a:extLst>
              <a:ext uri="{FF2B5EF4-FFF2-40B4-BE49-F238E27FC236}">
                <a16:creationId xmlns:a16="http://schemas.microsoft.com/office/drawing/2014/main" id="{1C71C97A-AFC0-134F-D0AE-5BD04D95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58" y="1333499"/>
            <a:ext cx="6115641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340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83C5B-85EA-C031-2189-C901A03B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56C45-72E2-DEA7-9F87-68D0E258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 песня будет длиться вечно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87344D-7F29-D489-11F2-48704A35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62125"/>
            <a:ext cx="108204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6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E6DE6-8452-3403-8424-4F70BF8C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Размерности свёртки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D3CD9-4A11-A332-F8EA-4D49855A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214060"/>
            <a:ext cx="3867150" cy="294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C9045-D35E-C2DC-8518-15430574957B}"/>
              </a:ext>
            </a:extLst>
          </p:cNvPr>
          <p:cNvSpPr txBox="1"/>
          <p:nvPr/>
        </p:nvSpPr>
        <p:spPr>
          <a:xfrm>
            <a:off x="6460621" y="2461189"/>
            <a:ext cx="4379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Матрица входов: </a:t>
            </a:r>
            <a:r>
              <a:rPr lang="en-US" sz="2800" dirty="0">
                <a:latin typeface="Montserrat" panose="00000500000000000000" pitchFamily="2" charset="-52"/>
              </a:rPr>
              <a:t>w x h</a:t>
            </a:r>
          </a:p>
          <a:p>
            <a:r>
              <a:rPr lang="ru-RU" sz="2800" dirty="0">
                <a:latin typeface="Montserrat" panose="00000500000000000000" pitchFamily="2" charset="-52"/>
              </a:rPr>
              <a:t>Матрица ядра</a:t>
            </a:r>
            <a:r>
              <a:rPr lang="en-US" sz="2800" dirty="0">
                <a:latin typeface="Montserrat" panose="00000500000000000000" pitchFamily="2" charset="-52"/>
              </a:rPr>
              <a:t>: l x t</a:t>
            </a:r>
          </a:p>
          <a:p>
            <a:endParaRPr lang="en-US" sz="2800" dirty="0">
              <a:latin typeface="Montserrat" panose="00000500000000000000" pitchFamily="2" charset="-52"/>
            </a:endParaRPr>
          </a:p>
          <a:p>
            <a:r>
              <a:rPr lang="ru-RU" sz="2800" dirty="0">
                <a:latin typeface="Montserrat" panose="00000500000000000000" pitchFamily="2" charset="-52"/>
              </a:rPr>
              <a:t>Выход: (</a:t>
            </a:r>
            <a:r>
              <a:rPr lang="en-US" sz="2800" dirty="0">
                <a:latin typeface="Montserrat" panose="00000500000000000000" pitchFamily="2" charset="-52"/>
              </a:rPr>
              <a:t>w-l+1) x (h-t+1)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363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41BC8-BF3A-B804-03D6-3ABBDE1F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размерность?</a:t>
            </a:r>
          </a:p>
        </p:txBody>
      </p:sp>
    </p:spTree>
    <p:extLst>
      <p:ext uri="{BB962C8B-B14F-4D97-AF65-F5344CB8AC3E}">
        <p14:creationId xmlns:p14="http://schemas.microsoft.com/office/powerpoint/2010/main" val="272838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F07C-B6C0-FA56-B4C9-87814282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14B33-417D-7F8F-BDB9-374B06F9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2ADA8C-0533-8C38-672C-DF7291FC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943100"/>
            <a:ext cx="7791450" cy="29718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D153CE-B108-3C50-49E5-E6D0682CABF3}"/>
              </a:ext>
            </a:extLst>
          </p:cNvPr>
          <p:cNvSpPr/>
          <p:nvPr/>
        </p:nvSpPr>
        <p:spPr>
          <a:xfrm>
            <a:off x="8324851" y="4129088"/>
            <a:ext cx="714375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 x 6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B61B-9DDD-4E09-5C57-6A55913A661E}"/>
              </a:ext>
            </a:extLst>
          </p:cNvPr>
          <p:cNvSpPr txBox="1"/>
          <p:nvPr/>
        </p:nvSpPr>
        <p:spPr>
          <a:xfrm>
            <a:off x="4448175" y="5206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Montserrat" panose="00000500000000000000" pitchFamily="2" charset="-52"/>
              </a:rPr>
              <a:t>Выход: (</a:t>
            </a:r>
            <a:r>
              <a:rPr lang="en-US" sz="1800" dirty="0">
                <a:latin typeface="Montserrat" panose="00000500000000000000" pitchFamily="2" charset="-52"/>
              </a:rPr>
              <a:t>w-l</a:t>
            </a:r>
            <a:r>
              <a:rPr lang="ru-RU" sz="1800" dirty="0">
                <a:latin typeface="Montserrat" panose="00000500000000000000" pitchFamily="2" charset="-52"/>
              </a:rPr>
              <a:t>+</a:t>
            </a:r>
            <a:r>
              <a:rPr lang="en-US" sz="1800" dirty="0">
                <a:latin typeface="Montserrat" panose="00000500000000000000" pitchFamily="2" charset="-52"/>
              </a:rPr>
              <a:t>p_w+1) x (h-t+p_h+1)</a:t>
            </a:r>
            <a:endParaRPr lang="ru-RU" sz="1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09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6802-ABDB-2D59-8A2F-555EDE0B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A4E681-AFA0-062E-3B7A-51630DB1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609850"/>
            <a:ext cx="3876675" cy="188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BDAC4-71C2-810A-3AF0-34C012558362}"/>
              </a:ext>
            </a:extLst>
          </p:cNvPr>
          <p:cNvSpPr txBox="1"/>
          <p:nvPr/>
        </p:nvSpPr>
        <p:spPr>
          <a:xfrm>
            <a:off x="6343650" y="2413337"/>
            <a:ext cx="5324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Шаг показывает с какой «скоростью» двигается ядро по данным.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Например, с шагом (2,3).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Хотя обычно шаг задаёт одним числом, для всех осей он считается одинаковым.</a:t>
            </a:r>
          </a:p>
        </p:txBody>
      </p:sp>
    </p:spTree>
    <p:extLst>
      <p:ext uri="{BB962C8B-B14F-4D97-AF65-F5344CB8AC3E}">
        <p14:creationId xmlns:p14="http://schemas.microsoft.com/office/powerpoint/2010/main" val="181858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B06B3-11A7-DCDF-0728-25F538F0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каналов много?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993099-82C3-512B-33D8-C17E5C18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776412"/>
            <a:ext cx="7943850" cy="330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D62F1-1426-E40A-0D19-D458DAA29B7A}"/>
              </a:ext>
            </a:extLst>
          </p:cNvPr>
          <p:cNvSpPr txBox="1"/>
          <p:nvPr/>
        </p:nvSpPr>
        <p:spPr>
          <a:xfrm>
            <a:off x="2314200" y="5560736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Сначала - своя свёртка для каждого канала.</a:t>
            </a:r>
          </a:p>
        </p:txBody>
      </p:sp>
    </p:spTree>
    <p:extLst>
      <p:ext uri="{BB962C8B-B14F-4D97-AF65-F5344CB8AC3E}">
        <p14:creationId xmlns:p14="http://schemas.microsoft.com/office/powerpoint/2010/main" val="683568073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</TotalTime>
  <Words>302</Words>
  <Application>Microsoft Office PowerPoint</Application>
  <PresentationFormat>Широкоэкранный</PresentationFormat>
  <Paragraphs>77</Paragraphs>
  <Slides>48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2" baseType="lpstr">
      <vt:lpstr>Arial</vt:lpstr>
      <vt:lpstr>Montserrat</vt:lpstr>
      <vt:lpstr>Calibri</vt:lpstr>
      <vt:lpstr>Шаблон МИФИ</vt:lpstr>
      <vt:lpstr>Презентация PowerPoint</vt:lpstr>
      <vt:lpstr>Презентация PowerPoint</vt:lpstr>
      <vt:lpstr>Что такое свёртка?</vt:lpstr>
      <vt:lpstr>Примеры свёрток</vt:lpstr>
      <vt:lpstr>Размерности свёртки</vt:lpstr>
      <vt:lpstr>Как сохранить размерность?</vt:lpstr>
      <vt:lpstr>Padding</vt:lpstr>
      <vt:lpstr>Шаг</vt:lpstr>
      <vt:lpstr>Если каналов много?</vt:lpstr>
      <vt:lpstr>Если каналов много?</vt:lpstr>
      <vt:lpstr>Как получить много каналов?</vt:lpstr>
      <vt:lpstr>Как получить много каналов?</vt:lpstr>
      <vt:lpstr>Область восприятия и её влияние на слои</vt:lpstr>
      <vt:lpstr>Пулинг</vt:lpstr>
      <vt:lpstr>Презентация PowerPoint</vt:lpstr>
      <vt:lpstr>LeNet</vt:lpstr>
      <vt:lpstr>ImageNet</vt:lpstr>
      <vt:lpstr>AlexNet</vt:lpstr>
      <vt:lpstr>AlexNet</vt:lpstr>
      <vt:lpstr>AlexNet</vt:lpstr>
      <vt:lpstr>AlexNet</vt:lpstr>
      <vt:lpstr>VGG</vt:lpstr>
      <vt:lpstr>VGG</vt:lpstr>
      <vt:lpstr>VGG</vt:lpstr>
      <vt:lpstr>Почему 3х3?</vt:lpstr>
      <vt:lpstr>Последние слои</vt:lpstr>
      <vt:lpstr>Последние слои</vt:lpstr>
      <vt:lpstr>Последние слои</vt:lpstr>
      <vt:lpstr>Последние слои</vt:lpstr>
      <vt:lpstr>Свёртки 1х1 – NiN-блок</vt:lpstr>
      <vt:lpstr>Global average poling</vt:lpstr>
      <vt:lpstr>Global average poling</vt:lpstr>
      <vt:lpstr>Сборка</vt:lpstr>
      <vt:lpstr>Inception</vt:lpstr>
      <vt:lpstr>Inception</vt:lpstr>
      <vt:lpstr>Ошибка глубины</vt:lpstr>
      <vt:lpstr>Прямые связи</vt:lpstr>
      <vt:lpstr>Прямые связи</vt:lpstr>
      <vt:lpstr>ResNet</vt:lpstr>
      <vt:lpstr>ResNet</vt:lpstr>
      <vt:lpstr>ResNet</vt:lpstr>
      <vt:lpstr>ResNet</vt:lpstr>
      <vt:lpstr>DenseNet</vt:lpstr>
      <vt:lpstr>DenseNet</vt:lpstr>
      <vt:lpstr>EfficientNet</vt:lpstr>
      <vt:lpstr>EfficientNet</vt:lpstr>
      <vt:lpstr>EfficientNet</vt:lpstr>
      <vt:lpstr>Эта песня будет длиться вечно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Аделя</cp:lastModifiedBy>
  <cp:revision>57</cp:revision>
  <dcterms:created xsi:type="dcterms:W3CDTF">2020-05-28T16:18:16Z</dcterms:created>
  <dcterms:modified xsi:type="dcterms:W3CDTF">2025-06-02T21:28:26Z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